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59" r:id="rId6"/>
    <p:sldId id="274" r:id="rId7"/>
    <p:sldId id="279" r:id="rId8"/>
    <p:sldId id="277" r:id="rId9"/>
    <p:sldId id="280" r:id="rId10"/>
    <p:sldId id="271" r:id="rId11"/>
    <p:sldId id="275" r:id="rId12"/>
    <p:sldId id="289" r:id="rId13"/>
    <p:sldId id="290" r:id="rId14"/>
    <p:sldId id="276" r:id="rId15"/>
    <p:sldId id="262" r:id="rId16"/>
    <p:sldId id="281" r:id="rId17"/>
    <p:sldId id="291" r:id="rId18"/>
    <p:sldId id="285" r:id="rId19"/>
    <p:sldId id="287" r:id="rId20"/>
    <p:sldId id="282" r:id="rId21"/>
    <p:sldId id="283" r:id="rId22"/>
    <p:sldId id="272" r:id="rId23"/>
  </p:sldIdLst>
  <p:sldSz cx="24384000" cy="13716000"/>
  <p:notesSz cx="7104063" cy="10234613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2" autoAdjust="0"/>
    <p:restoredTop sz="82372"/>
  </p:normalViewPr>
  <p:slideViewPr>
    <p:cSldViewPr>
      <p:cViewPr varScale="1">
        <p:scale>
          <a:sx n="43" d="100"/>
          <a:sy n="43" d="100"/>
        </p:scale>
        <p:origin x="936" y="25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561968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0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280m2</a:t>
            </a:r>
            <a:r>
              <a:rPr lang="fr-CH" baseline="0" dirty="0"/>
              <a:t> à 630m2</a:t>
            </a:r>
          </a:p>
          <a:p>
            <a:endParaRPr lang="fr-CH" baseline="0" dirty="0"/>
          </a:p>
          <a:p>
            <a:r>
              <a:rPr lang="fr-CH" sz="2400" b="0" i="0" dirty="0">
                <a:effectLst/>
                <a:latin typeface="Avenir Book"/>
                <a:ea typeface="Avenir Book"/>
                <a:cs typeface="Avenir Book"/>
                <a:sym typeface="Avenir Book"/>
              </a:rPr>
              <a:t>Décision du Conseil d’Etat REP Murs 2018-2019 1000 m2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1031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29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0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32981">
              <a:lnSpc>
                <a:spcPct val="110000"/>
              </a:lnSpc>
              <a:spcBef>
                <a:spcPts val="1300"/>
              </a:spcBef>
              <a:defRPr sz="1800"/>
            </a:pPr>
            <a:r>
              <a:rPr lang="fr-CH" sz="26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Coûts estimés pour les travaux d’irrigation : </a:t>
            </a:r>
            <a:r>
              <a:rPr lang="fr-CH" sz="2600" u="sng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CHF 2'220'000.- CHF 888’000.-</a:t>
            </a:r>
            <a:r>
              <a:rPr lang="fr-CH" sz="26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sont à charge des propriétaires</a:t>
            </a:r>
          </a:p>
          <a:p>
            <a:endParaRPr lang="fr-CH" dirty="0"/>
          </a:p>
          <a:p>
            <a:r>
              <a:rPr lang="fr-CH" sz="2400" b="0" i="0" dirty="0">
                <a:effectLst/>
                <a:latin typeface="Avenir Book"/>
                <a:ea typeface="Avenir Book"/>
                <a:cs typeface="Avenir Book"/>
                <a:sym typeface="Avenir Book"/>
              </a:rPr>
              <a:t>Les conduites (total env. 8200 m’) devraient être posées selon le programme suivant (voir plan ci-joint) :</a:t>
            </a:r>
          </a:p>
          <a:p>
            <a:r>
              <a:rPr lang="fr-CH" sz="2400" b="0" i="0" dirty="0">
                <a:effectLst/>
                <a:latin typeface="Avenir Book"/>
                <a:ea typeface="Avenir Book"/>
                <a:cs typeface="Avenir Book"/>
                <a:sym typeface="Avenir Book"/>
              </a:rPr>
              <a:t>o   4700 m’ durant l’hiver 2016-2017 (moitié Ouest)</a:t>
            </a:r>
          </a:p>
          <a:p>
            <a:r>
              <a:rPr lang="fr-CH" sz="2400" b="0" i="0" dirty="0">
                <a:effectLst/>
                <a:latin typeface="Avenir Book"/>
                <a:ea typeface="Avenir Book"/>
                <a:cs typeface="Avenir Book"/>
                <a:sym typeface="Avenir Book"/>
              </a:rPr>
              <a:t>o   3500 m’ durant l’hiver 2017-2018 (moitié Est)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088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088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Irrigation solde 270 m (sur les plan 14 et 15, à effectuer en automne 2018).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088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6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6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280m2</a:t>
            </a:r>
            <a:r>
              <a:rPr lang="fr-CH" baseline="0" dirty="0"/>
              <a:t> à 630m2</a:t>
            </a:r>
          </a:p>
          <a:p>
            <a:endParaRPr lang="fr-CH" baseline="0" dirty="0"/>
          </a:p>
          <a:p>
            <a:r>
              <a:rPr lang="fr-CH" sz="2400" b="0" i="0" dirty="0">
                <a:effectLst/>
                <a:latin typeface="Avenir Book"/>
                <a:ea typeface="Avenir Book"/>
                <a:cs typeface="Avenir Book"/>
                <a:sym typeface="Avenir Book"/>
              </a:rPr>
              <a:t>Décision du Conseil d’Etat REP Murs 2018-2019 1000 m2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82691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457236" y="367701"/>
            <a:ext cx="178923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3484C9"/>
                </a:solidFill>
                <a:latin typeface="Roboto Italic"/>
                <a:ea typeface="Roboto Italic"/>
                <a:cs typeface="Roboto Italic"/>
                <a:sym typeface="Roboto Ital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484C9"/>
                </a:solidFill>
              </a:rPr>
              <a:t>SMVT</a:t>
            </a:r>
          </a:p>
        </p:txBody>
      </p:sp>
      <p:sp>
        <p:nvSpPr>
          <p:cNvPr id="30" name="Shape 30"/>
          <p:cNvSpPr/>
          <p:nvPr/>
        </p:nvSpPr>
        <p:spPr>
          <a:xfrm>
            <a:off x="2636700" y="526451"/>
            <a:ext cx="157436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000">
                <a:solidFill>
                  <a:srgbClr val="3484C9"/>
                </a:solidFill>
                <a:latin typeface="Roboto Italic"/>
                <a:ea typeface="Roboto Italic"/>
                <a:cs typeface="Roboto Italic"/>
                <a:sym typeface="Roboto Italic"/>
              </a:rPr>
              <a:t>Syndicat pour le maintien </a:t>
            </a:r>
          </a:p>
          <a:p>
            <a:pPr lvl="0" algn="l">
              <a:defRPr sz="1800"/>
            </a:pPr>
            <a:r>
              <a:rPr sz="1000">
                <a:solidFill>
                  <a:srgbClr val="3484C9"/>
                </a:solidFill>
                <a:latin typeface="Roboto Italic"/>
                <a:ea typeface="Roboto Italic"/>
                <a:cs typeface="Roboto Italic"/>
                <a:sym typeface="Roboto Italic"/>
              </a:rPr>
              <a:t>du vignoble en terrasses </a:t>
            </a:r>
          </a:p>
          <a:p>
            <a:pPr lvl="0" algn="l">
              <a:defRPr sz="1800"/>
            </a:pPr>
            <a:r>
              <a:rPr sz="1000">
                <a:solidFill>
                  <a:srgbClr val="3484C9"/>
                </a:solidFill>
                <a:latin typeface="Roboto Italic"/>
                <a:ea typeface="Roboto Italic"/>
                <a:cs typeface="Roboto Italic"/>
                <a:sym typeface="Roboto Italic"/>
              </a:rPr>
              <a:t>sur la commune de Vétroz</a:t>
            </a:r>
          </a:p>
        </p:txBody>
      </p:sp>
      <p:sp>
        <p:nvSpPr>
          <p:cNvPr id="31" name="Shape 31"/>
          <p:cNvSpPr/>
          <p:nvPr/>
        </p:nvSpPr>
        <p:spPr>
          <a:xfrm flipV="1">
            <a:off x="2277297" y="593191"/>
            <a:ext cx="163480" cy="387222"/>
          </a:xfrm>
          <a:prstGeom prst="line">
            <a:avLst/>
          </a:prstGeom>
          <a:ln w="25400">
            <a:solidFill>
              <a:srgbClr val="3197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V="1">
            <a:off x="2372547" y="593191"/>
            <a:ext cx="163480" cy="387222"/>
          </a:xfrm>
          <a:prstGeom prst="line">
            <a:avLst/>
          </a:prstGeom>
          <a:ln w="25400">
            <a:solidFill>
              <a:srgbClr val="3197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vt.ch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tien_vignoble_vetroz.jpg"/>
          <p:cNvPicPr/>
          <p:nvPr/>
        </p:nvPicPr>
        <p:blipFill>
          <a:blip r:embed="rId2">
            <a:extLst/>
          </a:blip>
          <a:srcRect t="12500" b="12500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-17420" y="5124449"/>
            <a:ext cx="24418839" cy="5245101"/>
          </a:xfrm>
          <a:prstGeom prst="rect">
            <a:avLst/>
          </a:prstGeom>
          <a:solidFill>
            <a:srgbClr val="000000">
              <a:alpha val="7041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lang="fr-CH" sz="7600" dirty="0">
                <a:solidFill>
                  <a:srgbClr val="FFFFFF"/>
                </a:solidFill>
              </a:rPr>
              <a:t>23 octobre </a:t>
            </a:r>
            <a:r>
              <a:rPr sz="7600" dirty="0">
                <a:solidFill>
                  <a:srgbClr val="FFFFFF"/>
                </a:solidFill>
              </a:rPr>
              <a:t>201</a:t>
            </a:r>
            <a:r>
              <a:rPr lang="fr-CH" sz="7600" dirty="0">
                <a:solidFill>
                  <a:srgbClr val="FFFFFF"/>
                </a:solidFill>
              </a:rPr>
              <a:t>8</a:t>
            </a:r>
            <a:endParaRPr sz="7600" dirty="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11000" dirty="0">
                <a:solidFill>
                  <a:srgbClr val="FFFFFF"/>
                </a:solidFill>
              </a:rPr>
              <a:t>AG N°</a:t>
            </a:r>
            <a:r>
              <a:rPr lang="fr-CH" sz="11000" dirty="0">
                <a:solidFill>
                  <a:srgbClr val="FFFFFF"/>
                </a:solidFill>
              </a:rPr>
              <a:t>4</a:t>
            </a:r>
            <a:endParaRPr sz="11000" dirty="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7600" dirty="0" err="1">
                <a:solidFill>
                  <a:srgbClr val="FFFFFF"/>
                </a:solidFill>
              </a:rPr>
              <a:t>Syndicat</a:t>
            </a:r>
            <a:r>
              <a:rPr sz="7600" dirty="0">
                <a:solidFill>
                  <a:srgbClr val="FFFFFF"/>
                </a:solidFill>
              </a:rPr>
              <a:t> pour le </a:t>
            </a:r>
            <a:r>
              <a:rPr sz="7600" dirty="0" err="1">
                <a:solidFill>
                  <a:srgbClr val="FFFFFF"/>
                </a:solidFill>
              </a:rPr>
              <a:t>maintien</a:t>
            </a:r>
            <a:r>
              <a:rPr sz="7600" dirty="0">
                <a:solidFill>
                  <a:srgbClr val="FFFFFF"/>
                </a:solidFill>
              </a:rPr>
              <a:t> du </a:t>
            </a:r>
            <a:r>
              <a:rPr sz="7600" dirty="0" err="1">
                <a:solidFill>
                  <a:srgbClr val="FFFFFF"/>
                </a:solidFill>
              </a:rPr>
              <a:t>vignoble</a:t>
            </a:r>
            <a:r>
              <a:rPr sz="7600" dirty="0">
                <a:solidFill>
                  <a:srgbClr val="FFFFFF"/>
                </a:solidFill>
              </a:rPr>
              <a:t> en </a:t>
            </a:r>
            <a:r>
              <a:rPr sz="7600" dirty="0" err="1">
                <a:solidFill>
                  <a:srgbClr val="FFFFFF"/>
                </a:solidFill>
              </a:rPr>
              <a:t>terrasses</a:t>
            </a:r>
            <a:r>
              <a:rPr sz="7600" dirty="0">
                <a:solidFill>
                  <a:srgbClr val="FFFFFF"/>
                </a:solidFill>
              </a:rPr>
              <a:t> </a:t>
            </a:r>
            <a:r>
              <a:rPr sz="7600" dirty="0" err="1">
                <a:solidFill>
                  <a:srgbClr val="FFFFFF"/>
                </a:solidFill>
              </a:rPr>
              <a:t>sur</a:t>
            </a:r>
            <a:r>
              <a:rPr sz="7600" dirty="0">
                <a:solidFill>
                  <a:srgbClr val="FFFFFF"/>
                </a:solidFill>
              </a:rPr>
              <a:t> la commune de </a:t>
            </a:r>
            <a:r>
              <a:rPr sz="7600" dirty="0" err="1">
                <a:solidFill>
                  <a:srgbClr val="FFFFFF"/>
                </a:solidFill>
              </a:rPr>
              <a:t>Vétroz</a:t>
            </a:r>
            <a:endParaRPr sz="7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32820" y="6221735"/>
            <a:ext cx="22118361" cy="127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7600" dirty="0">
                <a:solidFill>
                  <a:srgbClr val="3484C9"/>
                </a:solidFill>
              </a:rPr>
              <a:t>Comptes 2017</a:t>
            </a:r>
            <a:endParaRPr sz="7600" dirty="0">
              <a:solidFill>
                <a:srgbClr val="3484C9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810D1-DDF5-3649-8FD2-F968B8EE1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36" y="57542"/>
            <a:ext cx="13753528" cy="136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10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9CEFE-D7F0-1643-B2C5-7E59EE6EA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81" y="1241376"/>
            <a:ext cx="18911638" cy="121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33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44E70-EDD0-5849-A3E7-28371E46B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93" y="-1566936"/>
            <a:ext cx="14748213" cy="208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310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132820" y="6221735"/>
            <a:ext cx="22118361" cy="127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7600" dirty="0">
                <a:solidFill>
                  <a:srgbClr val="3484C9"/>
                </a:solidFill>
              </a:rPr>
              <a:t>Approbation des comptes et décharge du comité</a:t>
            </a:r>
            <a:endParaRPr sz="7600" dirty="0">
              <a:solidFill>
                <a:srgbClr val="3484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55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994414" y="893227"/>
            <a:ext cx="12395172" cy="25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333333"/>
                </a:solidFill>
              </a:rPr>
              <a:t>Programme des </a:t>
            </a:r>
            <a:r>
              <a:rPr sz="8000" dirty="0" err="1">
                <a:solidFill>
                  <a:srgbClr val="333333"/>
                </a:solidFill>
              </a:rPr>
              <a:t>travaux</a:t>
            </a:r>
            <a:r>
              <a:rPr lang="fr-CH" sz="8000" dirty="0">
                <a:solidFill>
                  <a:srgbClr val="333333"/>
                </a:solidFill>
              </a:rPr>
              <a:t> 2018-2019 (irrigation)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57" name="Shape 57"/>
          <p:cNvSpPr/>
          <p:nvPr/>
        </p:nvSpPr>
        <p:spPr>
          <a:xfrm>
            <a:off x="0" y="5281307"/>
            <a:ext cx="24384000" cy="287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584200">
              <a:lnSpc>
                <a:spcPct val="110000"/>
              </a:lnSpc>
              <a:spcBef>
                <a:spcPts val="1200"/>
              </a:spcBef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VS 7313.01 - Finalisation des travaux de construction du réseau d’irrigation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994414" y="893227"/>
            <a:ext cx="12395172" cy="25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333333"/>
                </a:solidFill>
              </a:rPr>
              <a:t>Programme des </a:t>
            </a:r>
            <a:r>
              <a:rPr sz="8000" dirty="0" err="1">
                <a:solidFill>
                  <a:srgbClr val="333333"/>
                </a:solidFill>
              </a:rPr>
              <a:t>travaux</a:t>
            </a:r>
            <a:r>
              <a:rPr lang="fr-CH" sz="8000" dirty="0">
                <a:solidFill>
                  <a:srgbClr val="333333"/>
                </a:solidFill>
              </a:rPr>
              <a:t> 2018-2019 (murs)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6" name="Shape 53"/>
          <p:cNvSpPr/>
          <p:nvPr/>
        </p:nvSpPr>
        <p:spPr>
          <a:xfrm>
            <a:off x="1642828" y="3833664"/>
            <a:ext cx="21098344" cy="127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4000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fr-CH" sz="5400" dirty="0">
                <a:solidFill>
                  <a:srgbClr val="3384C9"/>
                </a:solidFill>
              </a:rPr>
              <a:t>Les propriétaires ont reçu un courrier pour la remise en état des murs</a:t>
            </a:r>
          </a:p>
        </p:txBody>
      </p:sp>
      <p:sp>
        <p:nvSpPr>
          <p:cNvPr id="10" name="Shape 48"/>
          <p:cNvSpPr/>
          <p:nvPr/>
        </p:nvSpPr>
        <p:spPr>
          <a:xfrm>
            <a:off x="3736251" y="5454009"/>
            <a:ext cx="16911495" cy="5508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l" defTabSz="584200">
              <a:lnSpc>
                <a:spcPct val="200000"/>
              </a:lnSpc>
              <a:spcBef>
                <a:spcPts val="1200"/>
              </a:spcBef>
              <a:buClr>
                <a:srgbClr val="3384C9"/>
              </a:buClr>
              <a:defRPr sz="1800"/>
            </a:pPr>
            <a:r>
              <a:rPr lang="fr-CH" sz="4000" u="sng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</a:rPr>
              <a:t>Options possibles :</a:t>
            </a:r>
          </a:p>
          <a:p>
            <a:pPr marL="571500" indent="-571500" algn="l" defTabSz="584200">
              <a:lnSpc>
                <a:spcPct val="20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</a:rPr>
              <a:t>Confier la remise en état des murs au Syndicat</a:t>
            </a:r>
          </a:p>
          <a:p>
            <a:pPr marL="571500" indent="-571500" algn="l" defTabSz="584200">
              <a:lnSpc>
                <a:spcPct val="20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</a:rPr>
              <a:t>Refaire les murs soi-même selon les règles de l’art</a:t>
            </a:r>
          </a:p>
          <a:p>
            <a:pPr marL="571500" indent="-571500" algn="l" defTabSz="584200">
              <a:lnSpc>
                <a:spcPct val="20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</a:rPr>
              <a:t>Ne rien faire et accepter les conséquences possibles</a:t>
            </a:r>
          </a:p>
          <a:p>
            <a:pPr defTabSz="584200">
              <a:spcBef>
                <a:spcPts val="1200"/>
              </a:spcBef>
              <a:defRPr sz="1800"/>
            </a:pPr>
            <a:endParaRPr lang="fr-CH" sz="4000" i="1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859F19-2B0B-5B42-93DA-D76460E3BED7}"/>
              </a:ext>
            </a:extLst>
          </p:cNvPr>
          <p:cNvSpPr/>
          <p:nvPr/>
        </p:nvSpPr>
        <p:spPr>
          <a:xfrm>
            <a:off x="1030760" y="11310272"/>
            <a:ext cx="22826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5400" i="1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Sans réponse, le syndicat effectuera les travaux à la charge du propriétaires.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719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994414" y="893227"/>
            <a:ext cx="12395172" cy="25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333333"/>
                </a:solidFill>
              </a:rPr>
              <a:t>Programme des </a:t>
            </a:r>
            <a:r>
              <a:rPr sz="8000" dirty="0" err="1">
                <a:solidFill>
                  <a:srgbClr val="333333"/>
                </a:solidFill>
              </a:rPr>
              <a:t>travaux</a:t>
            </a:r>
            <a:r>
              <a:rPr lang="fr-CH" sz="8000" dirty="0">
                <a:solidFill>
                  <a:srgbClr val="333333"/>
                </a:solidFill>
              </a:rPr>
              <a:t> 2018-2019 (murs)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5" name="Shape 53">
            <a:extLst>
              <a:ext uri="{FF2B5EF4-FFF2-40B4-BE49-F238E27FC236}">
                <a16:creationId xmlns:a16="http://schemas.microsoft.com/office/drawing/2014/main" id="{8619326F-B1B3-2E4C-A809-5B938FAB2096}"/>
              </a:ext>
            </a:extLst>
          </p:cNvPr>
          <p:cNvSpPr/>
          <p:nvPr/>
        </p:nvSpPr>
        <p:spPr>
          <a:xfrm>
            <a:off x="1" y="5633864"/>
            <a:ext cx="24383999" cy="301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4000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fr-CH" sz="5400" dirty="0">
                <a:solidFill>
                  <a:srgbClr val="3484C9"/>
                </a:solidFill>
              </a:rPr>
              <a:t>Attention aux délais pour les propriétaires qui réalisent les travaux eux-mêmes </a:t>
            </a:r>
          </a:p>
        </p:txBody>
      </p:sp>
    </p:spTree>
    <p:extLst>
      <p:ext uri="{BB962C8B-B14F-4D97-AF65-F5344CB8AC3E}">
        <p14:creationId xmlns:p14="http://schemas.microsoft.com/office/powerpoint/2010/main" val="28213566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994414" y="893227"/>
            <a:ext cx="12395172" cy="25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8000" dirty="0">
                <a:solidFill>
                  <a:srgbClr val="333333"/>
                </a:solidFill>
              </a:rPr>
              <a:t>Cotisations 2018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7" name="Shape 48"/>
          <p:cNvSpPr/>
          <p:nvPr/>
        </p:nvSpPr>
        <p:spPr>
          <a:xfrm>
            <a:off x="3736252" y="5489848"/>
            <a:ext cx="16911495" cy="2163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584200">
              <a:spcBef>
                <a:spcPts val="1200"/>
              </a:spcBef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Les cotisations restent inchangées et vous parviendront prochainement</a:t>
            </a:r>
            <a:endParaRPr sz="40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21007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132820" y="6221735"/>
            <a:ext cx="22118361" cy="127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3484C9"/>
                </a:solidFill>
              </a:rPr>
              <a:t>Divers</a:t>
            </a:r>
          </a:p>
        </p:txBody>
      </p:sp>
    </p:spTree>
    <p:extLst>
      <p:ext uri="{BB962C8B-B14F-4D97-AF65-F5344CB8AC3E}">
        <p14:creationId xmlns:p14="http://schemas.microsoft.com/office/powerpoint/2010/main" val="519432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994414" y="893227"/>
            <a:ext cx="12395172" cy="247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333333"/>
                </a:solidFill>
              </a:rPr>
              <a:t>Ordre du jour</a:t>
            </a:r>
          </a:p>
        </p:txBody>
      </p:sp>
      <p:sp>
        <p:nvSpPr>
          <p:cNvPr id="40" name="Shape 40"/>
          <p:cNvSpPr/>
          <p:nvPr/>
        </p:nvSpPr>
        <p:spPr>
          <a:xfrm>
            <a:off x="1950162" y="3259598"/>
            <a:ext cx="20483677" cy="9753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Contrôle des présences à l’entrée dans la salle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Ouverture de l’assemblée, mot du Président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Désignation des scrutateurs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Lecture du procès-verbal de l’assemblée générale ordinaire du 4 mai 2017, approbation par l’assemblée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Rapport du Comité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Comptes 2017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Remise en état des murs 2018-2019</a:t>
            </a:r>
          </a:p>
          <a:p>
            <a:pPr marL="683846" lvl="0" indent="-683846" algn="l" defTabSz="584200">
              <a:lnSpc>
                <a:spcPct val="110000"/>
              </a:lnSpc>
              <a:spcBef>
                <a:spcPts val="1200"/>
              </a:spcBef>
              <a:buClr>
                <a:srgbClr val="3484C9"/>
              </a:buClr>
              <a:buSzPct val="100000"/>
              <a:buAutoNum type="arabicPeriod"/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Divers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994414" y="893227"/>
            <a:ext cx="12395172" cy="25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8000" dirty="0">
                <a:solidFill>
                  <a:srgbClr val="333333"/>
                </a:solidFill>
              </a:rPr>
              <a:t>Travaux d’entretien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7" name="Shape 48"/>
          <p:cNvSpPr/>
          <p:nvPr/>
        </p:nvSpPr>
        <p:spPr>
          <a:xfrm>
            <a:off x="3736252" y="4697760"/>
            <a:ext cx="16911495" cy="525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584200">
              <a:spcBef>
                <a:spcPts val="1200"/>
              </a:spcBef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Syndicat a signé une convention avec la commune de Vétroz pour la mise à disposition de main d’œuvre pour l’entretien du réseau d’irrigation. </a:t>
            </a:r>
          </a:p>
          <a:p>
            <a:pPr defTabSz="584200">
              <a:spcBef>
                <a:spcPts val="1200"/>
              </a:spcBef>
              <a:defRPr sz="1800"/>
            </a:pPr>
            <a:endParaRPr lang="fr-CH" sz="40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defTabSz="584200">
              <a:spcBef>
                <a:spcPts val="1200"/>
              </a:spcBef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L’entreprise Gaillard a réalisé des travaux d’entretien.</a:t>
            </a:r>
          </a:p>
          <a:p>
            <a:pPr defTabSz="584200">
              <a:spcBef>
                <a:spcPts val="1200"/>
              </a:spcBef>
              <a:defRPr sz="1800"/>
            </a:pPr>
            <a:endParaRPr lang="fr-CH" sz="40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defTabSz="584200">
              <a:spcBef>
                <a:spcPts val="1200"/>
              </a:spcBef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 comité analysera les coûts d’entretien sur plusieurs années de fonctionnement.</a:t>
            </a:r>
            <a:endParaRPr sz="40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7500284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994414" y="893227"/>
            <a:ext cx="12395172" cy="259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8000" dirty="0">
                <a:solidFill>
                  <a:srgbClr val="333333"/>
                </a:solidFill>
              </a:rPr>
              <a:t>Informations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7" name="Shape 48"/>
          <p:cNvSpPr/>
          <p:nvPr/>
        </p:nvSpPr>
        <p:spPr>
          <a:xfrm>
            <a:off x="2923566" y="5489848"/>
            <a:ext cx="18536867" cy="2163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defTabSz="584200">
              <a:lnSpc>
                <a:spcPct val="150000"/>
              </a:lnSpc>
              <a:spcBef>
                <a:spcPts val="1200"/>
              </a:spcBef>
              <a:defRPr sz="1800"/>
            </a:pPr>
            <a:r>
              <a:rPr lang="fr-CH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 informations publiées sur notre site </a:t>
            </a:r>
            <a:r>
              <a:rPr lang="fr-CH" sz="48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2"/>
              </a:rPr>
              <a:t>www.smvt.ch</a:t>
            </a:r>
            <a:endParaRPr lang="fr-CH" sz="48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105643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maintien_vignoble_vetroz.jpg"/>
          <p:cNvPicPr/>
          <p:nvPr/>
        </p:nvPicPr>
        <p:blipFill>
          <a:blip r:embed="rId2">
            <a:extLst/>
          </a:blip>
          <a:srcRect t="12500" b="12500"/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-17420" y="6858000"/>
            <a:ext cx="24418839" cy="1778001"/>
          </a:xfrm>
          <a:prstGeom prst="rect">
            <a:avLst/>
          </a:prstGeom>
          <a:solidFill>
            <a:srgbClr val="000000">
              <a:alpha val="7041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1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0">
                <a:solidFill>
                  <a:srgbClr val="FFFFFF"/>
                </a:solidFill>
              </a:rPr>
              <a:t>Merci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132820" y="6221735"/>
            <a:ext cx="22118361" cy="127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7600" dirty="0">
                <a:solidFill>
                  <a:srgbClr val="3484C9"/>
                </a:solidFill>
              </a:rPr>
              <a:t>Mot du Président</a:t>
            </a:r>
            <a:endParaRPr sz="7600" dirty="0">
              <a:solidFill>
                <a:srgbClr val="3484C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132820" y="6221735"/>
            <a:ext cx="22118361" cy="127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3484C9"/>
                </a:solidFill>
              </a:rPr>
              <a:t>Désignation des scrutateurs</a:t>
            </a:r>
          </a:p>
        </p:txBody>
      </p:sp>
    </p:spTree>
    <p:extLst>
      <p:ext uri="{BB962C8B-B14F-4D97-AF65-F5344CB8AC3E}">
        <p14:creationId xmlns:p14="http://schemas.microsoft.com/office/powerpoint/2010/main" val="8777497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132820" y="5457612"/>
            <a:ext cx="22118361" cy="280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 dirty="0">
                <a:solidFill>
                  <a:srgbClr val="3484C9"/>
                </a:solidFill>
              </a:rPr>
              <a:t>Lecture du procès-verbal de </a:t>
            </a:r>
            <a:r>
              <a:rPr sz="7600" dirty="0" err="1">
                <a:solidFill>
                  <a:srgbClr val="3484C9"/>
                </a:solidFill>
              </a:rPr>
              <a:t>l’assemblée</a:t>
            </a:r>
            <a:r>
              <a:rPr sz="7600" dirty="0">
                <a:solidFill>
                  <a:srgbClr val="3484C9"/>
                </a:solidFill>
              </a:rPr>
              <a:t> </a:t>
            </a:r>
            <a:r>
              <a:rPr lang="fr-CH" sz="7600" dirty="0">
                <a:solidFill>
                  <a:srgbClr val="3484C9"/>
                </a:solidFill>
              </a:rPr>
              <a:t>générale ordinaire du 4 mai 2017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132820" y="6221735"/>
            <a:ext cx="22118361" cy="1272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7600" dirty="0">
                <a:solidFill>
                  <a:srgbClr val="3484C9"/>
                </a:solidFill>
              </a:rPr>
              <a:t>Rapport du comité</a:t>
            </a:r>
            <a:endParaRPr sz="7600" dirty="0">
              <a:solidFill>
                <a:srgbClr val="3484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66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994414" y="893227"/>
            <a:ext cx="12395172" cy="247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8000" dirty="0">
                <a:solidFill>
                  <a:srgbClr val="333333"/>
                </a:solidFill>
              </a:rPr>
              <a:t>Projets irrigation et murs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5" name="Shape 42"/>
          <p:cNvSpPr/>
          <p:nvPr/>
        </p:nvSpPr>
        <p:spPr>
          <a:xfrm>
            <a:off x="2437504" y="2963980"/>
            <a:ext cx="19508990" cy="314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7600">
                <a:solidFill>
                  <a:srgbClr val="3484C9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7600" dirty="0">
                <a:solidFill>
                  <a:srgbClr val="3484C9"/>
                </a:solidFill>
              </a:rPr>
              <a:t>Pose et remplacement de 8302 m de conduites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7600" dirty="0">
                <a:solidFill>
                  <a:srgbClr val="3484C9"/>
                </a:solidFill>
              </a:rPr>
              <a:t>Réfection de 900 m2 de murs</a:t>
            </a:r>
            <a:endParaRPr sz="7600" dirty="0">
              <a:solidFill>
                <a:srgbClr val="3484C9"/>
              </a:solidFill>
            </a:endParaRPr>
          </a:p>
        </p:txBody>
      </p:sp>
      <p:pic>
        <p:nvPicPr>
          <p:cNvPr id="2050" name="Picture 2" descr="C:\Users\papilloud\Pictures\Pl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2006" y="5849888"/>
            <a:ext cx="16479985" cy="7630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460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994414" y="893227"/>
            <a:ext cx="12395172" cy="247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8000" dirty="0">
                <a:solidFill>
                  <a:srgbClr val="333333"/>
                </a:solidFill>
              </a:rPr>
              <a:t>Détails des projets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7" name="Shape 48"/>
          <p:cNvSpPr/>
          <p:nvPr/>
        </p:nvSpPr>
        <p:spPr>
          <a:xfrm>
            <a:off x="-697432" y="5664294"/>
            <a:ext cx="11269252" cy="2058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584200">
              <a:lnSpc>
                <a:spcPct val="200000"/>
              </a:lnSpc>
              <a:spcBef>
                <a:spcPts val="1200"/>
              </a:spcBef>
              <a:defRPr sz="1800"/>
            </a:pPr>
            <a:r>
              <a:rPr lang="fr-CH" sz="48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Irrigation : 8302 m</a:t>
            </a:r>
          </a:p>
        </p:txBody>
      </p:sp>
      <p:sp>
        <p:nvSpPr>
          <p:cNvPr id="8" name="Shape 53"/>
          <p:cNvSpPr/>
          <p:nvPr/>
        </p:nvSpPr>
        <p:spPr>
          <a:xfrm>
            <a:off x="18177" y="4353273"/>
            <a:ext cx="9838035" cy="127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4000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4800" dirty="0">
                <a:solidFill>
                  <a:srgbClr val="3484C9"/>
                </a:solidFill>
              </a:rPr>
              <a:t>VS 7313.01</a:t>
            </a:r>
            <a:endParaRPr sz="4800" dirty="0">
              <a:solidFill>
                <a:srgbClr val="3484C9"/>
              </a:solidFill>
            </a:endParaRPr>
          </a:p>
        </p:txBody>
      </p:sp>
      <p:sp>
        <p:nvSpPr>
          <p:cNvPr id="9" name="Shape 53"/>
          <p:cNvSpPr/>
          <p:nvPr/>
        </p:nvSpPr>
        <p:spPr>
          <a:xfrm>
            <a:off x="6806127" y="4371626"/>
            <a:ext cx="10771743" cy="127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4000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4800" dirty="0">
                <a:solidFill>
                  <a:srgbClr val="3484C9"/>
                </a:solidFill>
              </a:rPr>
              <a:t>VS 7313.02</a:t>
            </a:r>
            <a:endParaRPr sz="4800" dirty="0">
              <a:solidFill>
                <a:srgbClr val="3484C9"/>
              </a:solidFill>
            </a:endParaRPr>
          </a:p>
        </p:txBody>
      </p:sp>
      <p:sp>
        <p:nvSpPr>
          <p:cNvPr id="10" name="Shape 48"/>
          <p:cNvSpPr/>
          <p:nvPr/>
        </p:nvSpPr>
        <p:spPr>
          <a:xfrm>
            <a:off x="6611380" y="6248420"/>
            <a:ext cx="11269252" cy="2193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584200">
              <a:lnSpc>
                <a:spcPct val="200000"/>
              </a:lnSpc>
              <a:spcBef>
                <a:spcPts val="1200"/>
              </a:spcBef>
              <a:defRPr sz="1800"/>
            </a:pPr>
            <a:r>
              <a:rPr lang="fr-CH" sz="48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Murs : 620 m2</a:t>
            </a:r>
          </a:p>
        </p:txBody>
      </p:sp>
      <p:sp>
        <p:nvSpPr>
          <p:cNvPr id="14" name="Shape 48"/>
          <p:cNvSpPr/>
          <p:nvPr/>
        </p:nvSpPr>
        <p:spPr>
          <a:xfrm>
            <a:off x="-697432" y="6944486"/>
            <a:ext cx="11269252" cy="2058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584200">
              <a:lnSpc>
                <a:spcPct val="200000"/>
              </a:lnSpc>
              <a:spcBef>
                <a:spcPts val="1200"/>
              </a:spcBef>
              <a:defRPr sz="1800"/>
            </a:pPr>
            <a:r>
              <a:rPr lang="fr-CH" sz="48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Murs : 280 m2</a:t>
            </a:r>
            <a:endParaRPr sz="48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" name="Shape 53"/>
          <p:cNvSpPr/>
          <p:nvPr/>
        </p:nvSpPr>
        <p:spPr>
          <a:xfrm>
            <a:off x="13920192" y="4410197"/>
            <a:ext cx="10771743" cy="1272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4000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4800" dirty="0">
                <a:solidFill>
                  <a:srgbClr val="3484C9"/>
                </a:solidFill>
              </a:rPr>
              <a:t>VS 7313.03</a:t>
            </a:r>
            <a:endParaRPr sz="4800" dirty="0">
              <a:solidFill>
                <a:srgbClr val="3484C9"/>
              </a:solidFill>
            </a:endParaRPr>
          </a:p>
        </p:txBody>
      </p:sp>
      <p:sp>
        <p:nvSpPr>
          <p:cNvPr id="17" name="Shape 48"/>
          <p:cNvSpPr/>
          <p:nvPr/>
        </p:nvSpPr>
        <p:spPr>
          <a:xfrm>
            <a:off x="13671437" y="6487756"/>
            <a:ext cx="11269252" cy="2193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 defTabSz="584200">
              <a:lnSpc>
                <a:spcPct val="110000"/>
              </a:lnSpc>
              <a:spcBef>
                <a:spcPts val="1200"/>
              </a:spcBef>
              <a:defRPr sz="1800"/>
            </a:pPr>
            <a:r>
              <a:rPr lang="fr-CH" sz="48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Murs : 1000 m2</a:t>
            </a:r>
          </a:p>
        </p:txBody>
      </p:sp>
    </p:spTree>
    <p:extLst>
      <p:ext uri="{BB962C8B-B14F-4D97-AF65-F5344CB8AC3E}">
        <p14:creationId xmlns:p14="http://schemas.microsoft.com/office/powerpoint/2010/main" val="21043603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994414" y="893227"/>
            <a:ext cx="12395172" cy="247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333333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CH" sz="8000" dirty="0">
                <a:solidFill>
                  <a:srgbClr val="333333"/>
                </a:solidFill>
              </a:rPr>
              <a:t>Avancement des </a:t>
            </a:r>
            <a:r>
              <a:rPr lang="fr-CH" sz="8000" dirty="0" err="1">
                <a:solidFill>
                  <a:srgbClr val="333333"/>
                </a:solidFill>
              </a:rPr>
              <a:t>travaus</a:t>
            </a:r>
            <a:endParaRPr sz="8000" dirty="0">
              <a:solidFill>
                <a:srgbClr val="333333"/>
              </a:solidFill>
            </a:endParaRPr>
          </a:p>
        </p:txBody>
      </p:sp>
      <p:sp>
        <p:nvSpPr>
          <p:cNvPr id="14" name="Shape 48"/>
          <p:cNvSpPr/>
          <p:nvPr/>
        </p:nvSpPr>
        <p:spPr>
          <a:xfrm>
            <a:off x="2434916" y="4008443"/>
            <a:ext cx="19514168" cy="6654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marL="571500" indent="-571500" algn="l" defTabSz="584200">
              <a:lnSpc>
                <a:spcPct val="15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FR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Irrigation (décision n° VS 7313.01) : 8032 m de conduite posée. Les travaux sont donc terminés à hauteur de 96%.</a:t>
            </a:r>
          </a:p>
          <a:p>
            <a:pPr marL="571500" lvl="0" indent="-571500" algn="l" defTabSz="584200">
              <a:lnSpc>
                <a:spcPct val="15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FR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Murs - décision n° VS 7313.01 : 240.39 m2 de murs ont été construits</a:t>
            </a:r>
          </a:p>
          <a:p>
            <a:pPr marL="571500" lvl="0" indent="-571500" algn="l" defTabSz="584200">
              <a:lnSpc>
                <a:spcPct val="15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FR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Murs - décision n° VS 7313.02 : 617.69 m2 de murs ont été construits</a:t>
            </a:r>
          </a:p>
          <a:p>
            <a:pPr marL="571500" indent="-571500" algn="l" defTabSz="584200">
              <a:lnSpc>
                <a:spcPct val="150000"/>
              </a:lnSpc>
              <a:spcBef>
                <a:spcPts val="1200"/>
              </a:spcBef>
              <a:buClr>
                <a:srgbClr val="3384C9"/>
              </a:buClr>
              <a:buFont typeface="Arial" panose="020B0604020202020204" pitchFamily="34" charset="0"/>
              <a:buChar char="•"/>
              <a:defRPr sz="1800"/>
            </a:pPr>
            <a:r>
              <a:rPr lang="fr-FR" sz="4000" dirty="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Murs - décision n° VS 7313.03 : 1000 m2 de murs à réaliser</a:t>
            </a:r>
          </a:p>
          <a:p>
            <a:pPr marL="571500" lvl="0" indent="-571500" algn="l" defTabSz="584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pPr>
            <a:endParaRPr lang="fr-FR" sz="4000" dirty="0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" name="Shape 53"/>
          <p:cNvSpPr/>
          <p:nvPr/>
        </p:nvSpPr>
        <p:spPr>
          <a:xfrm>
            <a:off x="5063208" y="10662533"/>
            <a:ext cx="14257584" cy="216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defTabSz="457200">
              <a:lnSpc>
                <a:spcPct val="80000"/>
              </a:lnSpc>
              <a:spcBef>
                <a:spcPts val="5500"/>
              </a:spcBef>
              <a:defRPr sz="4000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fr-CH" sz="5400" dirty="0">
                <a:solidFill>
                  <a:srgbClr val="3484C9"/>
                </a:solidFill>
              </a:rPr>
              <a:t>Les projets sont dans les temps</a:t>
            </a:r>
          </a:p>
        </p:txBody>
      </p:sp>
    </p:spTree>
    <p:extLst>
      <p:ext uri="{BB962C8B-B14F-4D97-AF65-F5344CB8AC3E}">
        <p14:creationId xmlns:p14="http://schemas.microsoft.com/office/powerpoint/2010/main" val="65858458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470</Words>
  <Application>Microsoft Macintosh PowerPoint</Application>
  <PresentationFormat>Custom</PresentationFormat>
  <Paragraphs>70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Book</vt:lpstr>
      <vt:lpstr>Helvetica Light</vt:lpstr>
      <vt:lpstr>Helvetica Neue Light</vt:lpstr>
      <vt:lpstr>Helvetica Neue Thin</vt:lpstr>
      <vt:lpstr>Helvetica Neue UltraLight</vt:lpstr>
      <vt:lpstr>Roboto Italic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Fabien Papilloud</cp:lastModifiedBy>
  <cp:revision>74</cp:revision>
  <cp:lastPrinted>2017-05-03T16:33:58Z</cp:lastPrinted>
  <dcterms:modified xsi:type="dcterms:W3CDTF">2018-10-24T06:02:27Z</dcterms:modified>
</cp:coreProperties>
</file>